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692" r:id="rId2"/>
    <p:sldId id="58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4BB47-B18F-47EF-B9E7-B788CFAE3D5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576-A97F-4007-A1D5-3D0E3875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D8ABC-F353-411B-83AA-895D14EE0E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6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3A19E-7878-48D6-AF1F-55DBE668A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3E1A7-BA1C-4B1A-AA2B-EC5FA9DA7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06F58-777D-45E4-99F0-F5CBFB1A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4328C-DC46-4B94-82F5-351550D0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641A4-3817-448A-BFC2-457BDCEE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280C3-C078-48D2-88A5-6DFE4360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B7BE39-C70B-4277-92C9-D060EF39A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9657F-C306-4B99-9D79-D0E7EE97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CC8C9-3A9F-41E6-94AE-206A1720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449F7-1545-4964-A748-BC7A4EDE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0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80B38C-BF4D-447F-8FFC-7AE46B604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8FA65-9AAC-4592-9B65-25E18C5AB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9E143-96B2-490A-AE62-43F3E5D3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F7C575-A2EA-4D35-BC2F-D33C8ED9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C65CC-DF20-4E47-A77A-2A95E0E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4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758D5A67-BC08-4552-B938-7C769E75514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69745" y="1644520"/>
            <a:ext cx="10543171" cy="42570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таблицы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76E59-9FCB-4B3D-AEC0-C2610B4D1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DCD8612C-E5B7-4CA0-9E35-F17896623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D4E2782-1A9A-4B9A-8F05-468911C2669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83D98-388E-41ED-9F56-D48276A08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6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в одну колонку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74501B02-F32C-4FF7-8E8D-88D9B4BC4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433" y="1655017"/>
            <a:ext cx="10637164" cy="4258258"/>
          </a:xfrm>
        </p:spPr>
        <p:txBody>
          <a:bodyPr anchor="t" anchorCtr="0">
            <a:noAutofit/>
          </a:bodyPr>
          <a:lstStyle>
            <a:lvl2pPr marL="0">
              <a:lnSpc>
                <a:spcPct val="100000"/>
              </a:lnSpc>
              <a:spcBef>
                <a:spcPts val="0"/>
              </a:spcBef>
              <a:defRPr lang="ru-RU" sz="1469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1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текста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A9BB45-7498-4CE9-9DC1-A7B21C5D7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1C7CC8D1-1B4D-405D-BC1E-F647048A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D4E2782-1A9A-4B9A-8F05-468911C2669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2954F9-CE44-45E1-AB2D-2DCA83F396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916D5-0087-4261-98DD-6186B41B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24A27-2564-4B54-BDAB-8A17E0D9A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2EEA1-5145-40DD-AE1C-E0F70F02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12E89-FBFD-45D4-9E1F-A94FC334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0D069-9D1B-47B8-A876-84ADA27D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2378A-F358-4763-81AE-DBE40B4C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0E8FC-BEA1-43DE-A944-2BFCB62F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3D80A-CA84-4853-919B-ECEEBAA3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290AF-EFD4-419D-84A7-60F6671B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9F06B-55C7-4A7D-BE51-FF9EF81D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0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A7EF4-60E8-489E-9188-10A75859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DD8B2-EF63-4DFB-864E-4D38DC931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604304-A927-4F27-BD16-D0DF579CA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A58D68-207A-4DA2-8E7A-B50ACB83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B6315-C9C0-45C6-916C-80C2ECCE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01E426-FF52-4F88-BE7C-8DCB8107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9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A22BB-4577-477B-9D85-2EE7B674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48A4F-391C-48F2-8AD7-B9E13395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FC2DB-2E8F-46D5-B2A8-BEEF192B2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DFAF8A-E03B-49FD-9783-F1AD81C3F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A4FC57-87D2-4261-BDDA-E2239E75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2CAE8-A351-4DA3-A51B-0DFB74EB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8DCE92-17DB-41D8-A1DD-A465F6F2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05321E-BDC6-4063-989A-1FD251D9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53AA3-37F6-438B-BDE6-8DFAF026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F17138-CD1F-4E72-B998-65AB67CB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965100-B064-417E-A9A5-D4DCDBA0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030187-FECA-4660-9F66-9F1CA47B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6599C7-72EF-4BC8-A3CD-CE101855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22A52A-D6BA-4262-869D-CF115B15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51CEDF-078C-4541-80AF-0FA39060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CA96E-B3DB-44CF-8813-FBCA7929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3D7DE-9954-4BD6-A384-436D41EB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7DE2F6-2F8D-4C99-82F5-6823778DE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F8321A-FE05-4053-AFC3-A4E20C42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83B17-A2A4-4E22-8939-4E39BBC1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7AA567-1745-4D08-8F9A-96E0D42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0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9B3EE-2C37-4F17-B204-F98FEBB6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536481-589E-4925-8DE8-52D102B23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8BB6A1-56B1-4213-8223-56989529F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F7A6B-2A3E-489A-9CD3-9AA54D94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60257-7F3E-4A0B-A07C-7C2DDD03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0028F-4F11-4059-A3AB-BC3743D9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9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FFF33-E753-439C-BB1B-0A669F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6C6FC0-2852-4302-81F4-ACEBFFC8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4A52F8-2517-43BC-AE43-6B8BEB823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2E2D-08A8-4F0A-8DC0-1E1EE522DED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5476D-8AF2-4E03-AA9D-2FDEE04B0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2CD9C-D558-464C-8B5D-F12467644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ADA0-3F0D-456A-9B91-E92B7AE8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592E0E9-FD57-42CF-A082-6378A061ACEA}"/>
              </a:ext>
            </a:extLst>
          </p:cNvPr>
          <p:cNvSpPr/>
          <p:nvPr/>
        </p:nvSpPr>
        <p:spPr>
          <a:xfrm>
            <a:off x="1" y="-14096"/>
            <a:ext cx="4998343" cy="6019691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B558A1-675E-42C6-AEFB-CFC00611B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126" y="568234"/>
            <a:ext cx="3773270" cy="5845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Серия</a:t>
            </a:r>
            <a:r>
              <a:rPr lang="ru-RU" dirty="0"/>
              <a:t> </a:t>
            </a:r>
            <a:r>
              <a:rPr lang="en" dirty="0">
                <a:solidFill>
                  <a:srgbClr val="E64011"/>
                </a:solidFill>
              </a:rPr>
              <a:t>ECO 7.2K</a:t>
            </a:r>
            <a:endParaRPr lang="ru-RU" dirty="0">
              <a:solidFill>
                <a:srgbClr val="E6401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320197-9D91-42B8-9935-FD2CE3902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2782-1A9A-4B9A-8F05-468911C2669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CCE98B-756E-4D24-913B-1125E086AB5F}"/>
              </a:ext>
            </a:extLst>
          </p:cNvPr>
          <p:cNvSpPr txBox="1"/>
          <p:nvPr/>
        </p:nvSpPr>
        <p:spPr>
          <a:xfrm>
            <a:off x="281243" y="2046239"/>
            <a:ext cx="4564954" cy="1109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2" dirty="0">
                <a:solidFill>
                  <a:schemeClr val="bg1"/>
                </a:solidFill>
              </a:rPr>
              <a:t>Многофункциональные инверторы для солнечной станции </a:t>
            </a:r>
            <a:r>
              <a:rPr lang="ru-RU" sz="1102" dirty="0" err="1">
                <a:solidFill>
                  <a:schemeClr val="bg1"/>
                </a:solidFill>
              </a:rPr>
              <a:t>SmartWatt</a:t>
            </a:r>
            <a:r>
              <a:rPr lang="ru-RU" sz="1102" dirty="0">
                <a:solidFill>
                  <a:schemeClr val="bg1"/>
                </a:solidFill>
              </a:rPr>
              <a:t> серии ECO. </a:t>
            </a:r>
            <a:br>
              <a:rPr lang="ru-RU" sz="1102" dirty="0">
                <a:solidFill>
                  <a:schemeClr val="bg1"/>
                </a:solidFill>
              </a:rPr>
            </a:br>
            <a:r>
              <a:rPr lang="ru-RU" sz="1102" dirty="0">
                <a:solidFill>
                  <a:schemeClr val="bg1"/>
                </a:solidFill>
              </a:rPr>
              <a:t>Этот инвертор имеет режим работы без накопителя, а встроенный современный MPPT контроллер заряда с напряжением DC до 500В обеспечивает достижение высоких значений по мощности подключения солнечных модулей и КПД генерации.</a:t>
            </a:r>
          </a:p>
        </p:txBody>
      </p:sp>
      <p:sp>
        <p:nvSpPr>
          <p:cNvPr id="45" name="Левая круглая скобка 44">
            <a:extLst>
              <a:ext uri="{FF2B5EF4-FFF2-40B4-BE49-F238E27FC236}">
                <a16:creationId xmlns:a16="http://schemas.microsoft.com/office/drawing/2014/main" id="{D4AE7CDE-D3C7-4E1A-9D30-8C9AE2288A82}"/>
              </a:ext>
            </a:extLst>
          </p:cNvPr>
          <p:cNvSpPr/>
          <p:nvPr/>
        </p:nvSpPr>
        <p:spPr>
          <a:xfrm>
            <a:off x="201722" y="1994170"/>
            <a:ext cx="79521" cy="1154369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60919C0-AB10-4012-BACE-6F43A590D607}"/>
              </a:ext>
            </a:extLst>
          </p:cNvPr>
          <p:cNvCxnSpPr/>
          <p:nvPr/>
        </p:nvCxnSpPr>
        <p:spPr>
          <a:xfrm>
            <a:off x="5265755" y="893645"/>
            <a:ext cx="68757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752E44-9CFD-4454-8863-4A2544C5B6E2}"/>
              </a:ext>
            </a:extLst>
          </p:cNvPr>
          <p:cNvSpPr txBox="1"/>
          <p:nvPr/>
        </p:nvSpPr>
        <p:spPr>
          <a:xfrm>
            <a:off x="5251102" y="568234"/>
            <a:ext cx="6098655" cy="34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53" b="1" dirty="0">
                <a:solidFill>
                  <a:srgbClr val="E64011"/>
                </a:solidFill>
              </a:rPr>
              <a:t>ОСОБЕННОСТИ СЕРИИ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217E55CE-CDDA-462A-A9AE-24979E2E912B}"/>
              </a:ext>
            </a:extLst>
          </p:cNvPr>
          <p:cNvSpPr txBox="1">
            <a:spLocks/>
          </p:cNvSpPr>
          <p:nvPr/>
        </p:nvSpPr>
        <p:spPr>
          <a:xfrm>
            <a:off x="5200566" y="1360556"/>
            <a:ext cx="6940898" cy="2421597"/>
          </a:xfrm>
          <a:prstGeom prst="rect">
            <a:avLst/>
          </a:prstGeom>
        </p:spPr>
        <p:txBody>
          <a:bodyPr vert="horz" lIns="83972" tIns="41986" rIns="83972" bIns="41986" rtlCol="0" anchor="t" anchorCtr="0">
            <a:noAutofit/>
          </a:bodyPr>
          <a:lstStyle>
            <a:lvl1pPr marL="0" indent="0" algn="l" defTabSz="995690" rtl="0" eaLnBrk="1" latinLnBrk="0" hangingPunct="1">
              <a:lnSpc>
                <a:spcPct val="90000"/>
              </a:lnSpc>
              <a:spcBef>
                <a:spcPts val="1089"/>
              </a:spcBef>
              <a:buFontTx/>
              <a:buNone/>
              <a:defRPr sz="25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9569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600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5690" indent="0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Tx/>
              <a:buNone/>
              <a:defRPr sz="21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93535" indent="0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Tx/>
              <a:buNone/>
              <a:defRPr sz="16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91380" indent="0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Tx/>
              <a:buNone/>
              <a:defRPr sz="14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38148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Эргономичный LED индикатор на корпусе для отображения режима работы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Форма выходного сигнала чистая синусоида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Встроенный модуль параллельной работы до 6 штук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Настраиваемый гибкий приоритет генерации от солнца или сети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Возможность подключения резервного генератора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Защита от перегрузки и короткого замыкания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Два встроенных контроллера MPPT с возможностью настройки по таймерам </a:t>
            </a:r>
            <a:br>
              <a:rPr lang="ru-RU" sz="1653" dirty="0"/>
            </a:br>
            <a:r>
              <a:rPr lang="ru-RU" sz="1653" dirty="0"/>
              <a:t>и приоритезации источника питания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Широкий диапазон напряжения DC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Выход для DC нагрузок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Зарезервированный порт для BMS (RS485, CAN-BUS, RS232)</a:t>
            </a:r>
          </a:p>
          <a:p>
            <a:pPr marL="262404" indent="-262404">
              <a:buFont typeface="Arial" panose="020B0604020202020204" pitchFamily="34" charset="0"/>
              <a:buChar char="•"/>
            </a:pPr>
            <a:r>
              <a:rPr lang="ru-RU" sz="1653" dirty="0"/>
              <a:t>Встроенный в корпус фильтр от пыли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E9F221-BF3C-4165-BA4F-2978402B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2" b="96563" l="6591" r="92758">
                        <a14:foregroundMark x1="8055" y1="6031" x2="11554" y2="63684"/>
                        <a14:foregroundMark x1="11554" y1="63684" x2="10496" y2="81777"/>
                        <a14:foregroundMark x1="83238" y1="4799" x2="39544" y2="52789"/>
                        <a14:foregroundMark x1="32547" y1="17964" x2="35801" y2="39818"/>
                        <a14:foregroundMark x1="35801" y1="39818" x2="46867" y2="65435"/>
                        <a14:foregroundMark x1="65500" y1="64462" x2="71359" y2="86381"/>
                        <a14:foregroundMark x1="71359" y1="86381" x2="71359" y2="86900"/>
                        <a14:foregroundMark x1="82343" y1="62322" x2="80309" y2="82296"/>
                        <a14:foregroundMark x1="80309" y1="82296" x2="80797" y2="85668"/>
                        <a14:foregroundMark x1="38975" y1="66926" x2="54841" y2="82750"/>
                        <a14:foregroundMark x1="6835" y1="79831" x2="14646" y2="80220"/>
                        <a14:foregroundMark x1="14646" y1="80220" x2="31489" y2="79377"/>
                        <a14:foregroundMark x1="31489" y1="79377" x2="62490" y2="82036"/>
                        <a14:foregroundMark x1="6835" y1="64981" x2="13263" y2="76913"/>
                        <a14:foregroundMark x1="13263" y1="76913" x2="13588" y2="79831"/>
                        <a14:foregroundMark x1="31326" y1="62776" x2="25549" y2="77173"/>
                        <a14:foregroundMark x1="25549" y1="77173" x2="12693" y2="86381"/>
                        <a14:foregroundMark x1="12693" y1="86381" x2="6591" y2="81388"/>
                        <a14:foregroundMark x1="6591" y1="81388" x2="7811" y2="77886"/>
                        <a14:foregroundMark x1="57608" y1="53307" x2="53295" y2="67639"/>
                        <a14:foregroundMark x1="49064" y1="49611" x2="66721" y2="65694"/>
                        <a14:foregroundMark x1="59723" y1="65953" x2="69162" y2="85149"/>
                        <a14:foregroundMark x1="45403" y1="65240" x2="66151" y2="86381"/>
                        <a14:foregroundMark x1="66151" y1="86381" x2="66151" y2="86381"/>
                        <a14:foregroundMark x1="12693" y1="65953" x2="42636" y2="67834"/>
                        <a14:foregroundMark x1="42636" y1="67834" x2="66965" y2="65240"/>
                        <a14:foregroundMark x1="66965" y1="65240" x2="73393" y2="68482"/>
                        <a14:foregroundMark x1="73393" y1="68482" x2="74695" y2="70558"/>
                        <a14:foregroundMark x1="7811" y1="66407" x2="7160" y2="72049"/>
                        <a14:foregroundMark x1="27339" y1="61284" x2="29780" y2="74449"/>
                        <a14:foregroundMark x1="29780" y1="74449" x2="29780" y2="74449"/>
                        <a14:foregroundMark x1="35557" y1="64462" x2="37998" y2="71401"/>
                        <a14:foregroundMark x1="37998" y1="71401" x2="37998" y2="71530"/>
                        <a14:foregroundMark x1="20911" y1="64462" x2="23678" y2="73735"/>
                        <a14:foregroundMark x1="77461" y1="64981" x2="72254" y2="89300"/>
                        <a14:foregroundMark x1="68592" y1="66213" x2="81448" y2="89300"/>
                        <a14:foregroundMark x1="86330" y1="65435" x2="84459" y2="86900"/>
                        <a14:foregroundMark x1="91782" y1="9663" x2="92433" y2="25551"/>
                        <a14:foregroundMark x1="91212" y1="33333" x2="86086" y2="49027"/>
                        <a14:foregroundMark x1="86086" y1="49027" x2="85679" y2="49351"/>
                        <a14:foregroundMark x1="64036" y1="16018" x2="81123" y2="48379"/>
                        <a14:foregroundMark x1="81123" y1="48379" x2="81123" y2="48379"/>
                        <a14:foregroundMark x1="19121" y1="9209" x2="66721" y2="7523"/>
                        <a14:foregroundMark x1="86574" y1="3632" x2="55736" y2="4799"/>
                        <a14:foregroundMark x1="91538" y1="50389" x2="91945" y2="64267"/>
                        <a14:foregroundMark x1="91945" y1="64267" x2="92107" y2="64721"/>
                        <a14:foregroundMark x1="92433" y1="52335" x2="90561" y2="66926"/>
                        <a14:foregroundMark x1="51505" y1="54475" x2="53946" y2="60571"/>
                        <a14:foregroundMark x1="30431" y1="59339" x2="42311" y2="57652"/>
                        <a14:foregroundMark x1="30106" y1="80091" x2="35557" y2="82750"/>
                        <a14:foregroundMark x1="37998" y1="78599" x2="30106" y2="85409"/>
                        <a14:foregroundMark x1="43857" y1="79118" x2="35557" y2="85927"/>
                        <a14:foregroundMark x1="89992" y1="3632" x2="88120" y2="13359"/>
                        <a14:foregroundMark x1="81123" y1="91180" x2="82343" y2="94617"/>
                        <a14:foregroundMark x1="81123" y1="83722" x2="84133" y2="90856"/>
                        <a14:foregroundMark x1="71522" y1="87289" x2="70464" y2="93839"/>
                        <a14:foregroundMark x1="70464" y1="93839" x2="70545" y2="93969"/>
                        <a14:foregroundMark x1="53377" y1="81582" x2="50203" y2="88651"/>
                        <a14:foregroundMark x1="50203" y1="88651" x2="50529" y2="94942"/>
                        <a14:foregroundMark x1="50529" y1="94942" x2="50366" y2="95071"/>
                        <a14:foregroundMark x1="38731" y1="94942" x2="38731" y2="96044"/>
                        <a14:foregroundMark x1="82913" y1="93774" x2="83320" y2="94942"/>
                        <a14:foregroundMark x1="51587" y1="94747" x2="51180" y2="96563"/>
                        <a14:foregroundMark x1="10252" y1="81582" x2="6591" y2="86122"/>
                        <a14:foregroundMark x1="11880" y1="87289" x2="44833" y2="83917"/>
                        <a14:foregroundMark x1="44833" y1="83917" x2="53133" y2="84176"/>
                        <a14:foregroundMark x1="53133" y1="84176" x2="55655" y2="83852"/>
                        <a14:foregroundMark x1="89666" y1="74968" x2="90724" y2="84695"/>
                        <a14:foregroundMark x1="28804" y1="88911" x2="54190" y2="89235"/>
                        <a14:foregroundMark x1="39382" y1="91375" x2="36290" y2="94747"/>
                        <a14:foregroundMark x1="28560" y1="89883" x2="28560" y2="90856"/>
                        <a14:foregroundMark x1="17738" y1="91051" x2="17982" y2="91829"/>
                        <a14:foregroundMark x1="23027" y1="91505" x2="22864" y2="92477"/>
                        <a14:foregroundMark x1="90480" y1="67315" x2="90317" y2="77691"/>
                        <a14:foregroundMark x1="92758" y1="35149" x2="90317" y2="47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761" y="3305427"/>
            <a:ext cx="2027036" cy="25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2782-1A9A-4B9A-8F05-468911C26693}" type="slidenum">
              <a:rPr lang="ru-RU" smtClean="0">
                <a:solidFill>
                  <a:srgbClr val="0D4594"/>
                </a:solidFill>
              </a:rPr>
              <a:pPr/>
              <a:t>2</a:t>
            </a:fld>
            <a:endParaRPr lang="ru-RU" dirty="0">
              <a:solidFill>
                <a:srgbClr val="0D4594"/>
              </a:solidFill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03F69AF0-1A77-43B5-9CF0-2C4369212979}"/>
              </a:ext>
            </a:extLst>
          </p:cNvPr>
          <p:cNvSpPr txBox="1">
            <a:spLocks/>
          </p:cNvSpPr>
          <p:nvPr/>
        </p:nvSpPr>
        <p:spPr>
          <a:xfrm>
            <a:off x="686211" y="537094"/>
            <a:ext cx="11075938" cy="734867"/>
          </a:xfrm>
          <a:prstGeom prst="rect">
            <a:avLst/>
          </a:prstGeom>
        </p:spPr>
        <p:txBody>
          <a:bodyPr/>
          <a:lstStyle>
            <a:lvl1pPr algn="l" defTabSz="995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D4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" sz="4132" dirty="0"/>
              <a:t>ECO </a:t>
            </a:r>
            <a:r>
              <a:rPr lang="en" sz="4132" dirty="0">
                <a:solidFill>
                  <a:srgbClr val="E64011"/>
                </a:solidFill>
              </a:rPr>
              <a:t>7.2K</a:t>
            </a:r>
            <a:endParaRPr lang="ru-RU" sz="4132" dirty="0">
              <a:solidFill>
                <a:srgbClr val="E6401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6608" y="371917"/>
            <a:ext cx="8414358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en-US" sz="1653" cap="all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71" b="1" cap="all" dirty="0">
              <a:solidFill>
                <a:srgbClr val="0D4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01BB0879-9153-A64D-9076-1AF07E12B80B}"/>
              </a:ext>
            </a:extLst>
          </p:cNvPr>
          <p:cNvSpPr txBox="1">
            <a:spLocks/>
          </p:cNvSpPr>
          <p:nvPr/>
        </p:nvSpPr>
        <p:spPr>
          <a:xfrm>
            <a:off x="906392" y="3587016"/>
            <a:ext cx="5007406" cy="1256492"/>
          </a:xfrm>
          <a:prstGeom prst="rect">
            <a:avLst/>
          </a:prstGeom>
        </p:spPr>
        <p:txBody>
          <a:bodyPr vert="horz" lIns="83972" tIns="41986" rIns="83972" bIns="41986" rtlCol="0" anchor="t" anchorCtr="0">
            <a:noAutofit/>
          </a:bodyPr>
          <a:lstStyle>
            <a:lvl1pPr marL="0" indent="0" algn="l" defTabSz="995690" rtl="0" eaLnBrk="1" latinLnBrk="0" hangingPunct="1">
              <a:lnSpc>
                <a:spcPct val="90000"/>
              </a:lnSpc>
              <a:spcBef>
                <a:spcPts val="1089"/>
              </a:spcBef>
              <a:buFontTx/>
              <a:buNone/>
              <a:defRPr sz="25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9569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600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5690" indent="0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Tx/>
              <a:buNone/>
              <a:defRPr sz="21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93535" indent="0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Tx/>
              <a:buNone/>
              <a:defRPr sz="16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91380" indent="0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Tx/>
              <a:buNone/>
              <a:defRPr sz="1400" b="0" kern="120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38148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lnSpc>
                <a:spcPct val="90000"/>
              </a:lnSpc>
              <a:spcBef>
                <a:spcPts val="544"/>
              </a:spcBef>
              <a:buFont typeface="Arial" panose="020B0604020202020204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69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435510-8ED7-034C-8D29-35D9D22C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235" y="1861572"/>
            <a:ext cx="3065913" cy="384673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48FE3A-BD0A-42AA-A7E6-8DAA31268DC7}"/>
              </a:ext>
            </a:extLst>
          </p:cNvPr>
          <p:cNvGraphicFramePr>
            <a:graphicFrameLocks noGrp="1"/>
          </p:cNvGraphicFramePr>
          <p:nvPr/>
        </p:nvGraphicFramePr>
        <p:xfrm>
          <a:off x="686209" y="1271960"/>
          <a:ext cx="7565374" cy="4905086"/>
        </p:xfrm>
        <a:graphic>
          <a:graphicData uri="http://schemas.openxmlformats.org/drawingml/2006/table">
            <a:tbl>
              <a:tblPr/>
              <a:tblGrid>
                <a:gridCol w="4055215">
                  <a:extLst>
                    <a:ext uri="{9D8B030D-6E8A-4147-A177-3AD203B41FA5}">
                      <a16:colId xmlns:a16="http://schemas.microsoft.com/office/drawing/2014/main" val="3410698727"/>
                    </a:ext>
                  </a:extLst>
                </a:gridCol>
                <a:gridCol w="3510159">
                  <a:extLst>
                    <a:ext uri="{9D8B030D-6E8A-4147-A177-3AD203B41FA5}">
                      <a16:colId xmlns:a16="http://schemas.microsoft.com/office/drawing/2014/main" val="1461786517"/>
                    </a:ext>
                  </a:extLst>
                </a:gridCol>
              </a:tblGrid>
              <a:tr h="131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Модель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eco 7,2K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803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Номинальная выходная мощность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 Вт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71822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Параллельное подключение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0877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СЕТЕВОЙ ВХОД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341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Номинальное напряжение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В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72813"/>
                  </a:ext>
                </a:extLst>
              </a:tr>
              <a:tr h="206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Диапазон входных напряжений АС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184-264,5 В или 195,5-253 В (Устанавливается)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39957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Диапазон частот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50/60 Гц (автоопределение)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65020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СЕТЕВОЙ ВЫХОД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50361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Настраиваемый диапазон напряжений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В ±5%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17816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Допустимая перегрузка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 ВА 5сек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60997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КПД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DC/AC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 от сети, 90% от АКБ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69623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переключения на АКБ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 мс</a:t>
                      </a:r>
                    </a:p>
                  </a:txBody>
                  <a:tcPr marL="5558" marR="5558" marT="55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4410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 выходного напряжения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Чистая синусоида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79531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Собственное потребление без нагрузки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&lt;70 Вт</a:t>
                      </a:r>
                    </a:p>
                  </a:txBody>
                  <a:tcPr marL="5558" marR="5558" marT="55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10871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АККУМУЛЯТОР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82311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Напряжение номинальное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В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01008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Напряжение поддерживающего заряда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В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67510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Защита от перенапряжения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В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48555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ЗАРЯДНОЕ УСТРОЙСТВО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84832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зарядного устройства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МРРТ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46849"/>
                  </a:ext>
                </a:extLst>
              </a:tr>
              <a:tr h="206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Макс. напряжение холостого хода на солнечных модулях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В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7426"/>
                  </a:ext>
                </a:extLst>
              </a:tr>
              <a:tr h="206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Макс. мощность подключаемых солнечных модулей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 Вт (2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x4000)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3863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Диапазон напряжений МРР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90-450 В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49839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Макс. ток заряда от солнца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03295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Макс. ток заряда от сети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07853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Макс. Суммарный ток заряда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8611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ПАРАМЕТРЫ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47352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Размеры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ШхВхГ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432х553х147 мм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78156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Вес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01430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ИНТЕРФЕЙС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99208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Коммуникационный интерфейс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USB/RS232/RS485/WiFi/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сухой контакт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6273"/>
                  </a:ext>
                </a:extLst>
              </a:tr>
              <a:tr h="1315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79546"/>
                          </a:solidFill>
                          <a:effectLst/>
                          <a:latin typeface="Calibri" panose="020F0502020204030204" pitchFamily="34" charset="0"/>
                        </a:rPr>
                        <a:t>ОКРУЖАЮЩАЯ СРЕДА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79898"/>
                  </a:ext>
                </a:extLst>
              </a:tr>
              <a:tr h="206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Относительная влажность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5% до 95% (без образования конденсата)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00171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Температура эксплуатации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-10</a:t>
                      </a:r>
                      <a:r>
                        <a:rPr lang="ru-RU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 до 50</a:t>
                      </a:r>
                      <a:r>
                        <a:rPr lang="ru-RU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1116"/>
                  </a:ext>
                </a:extLst>
              </a:tr>
              <a:tr h="1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Температура хранения 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-15</a:t>
                      </a:r>
                      <a:r>
                        <a:rPr lang="ru-RU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 до60</a:t>
                      </a:r>
                      <a:r>
                        <a:rPr lang="ru-RU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</a:p>
                  </a:txBody>
                  <a:tcPr marL="5558" marR="5558" marT="55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9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52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Широкоэкранный</PresentationFormat>
  <Paragraphs>82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Барсуков Владимир Алексеевич</dc:creator>
  <cp:lastModifiedBy>Барсуков Владимир Алексеевич</cp:lastModifiedBy>
  <cp:revision>1</cp:revision>
  <dcterms:created xsi:type="dcterms:W3CDTF">2021-01-14T13:15:55Z</dcterms:created>
  <dcterms:modified xsi:type="dcterms:W3CDTF">2021-01-14T13:16:17Z</dcterms:modified>
</cp:coreProperties>
</file>